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9" r:id="rId3"/>
  </p:sldIdLst>
  <p:sldSz cx="12192000" cy="68580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alibri Light" panose="020F0302020204030204" pitchFamily="34" charset="0"/>
      <p:regular r:id="rId8"/>
      <p:italic r:id="rId9"/>
    </p:embeddedFont>
    <p:embeddedFont>
      <p:font typeface="Frutiger 45 Light" panose="020B0300000000000000" pitchFamily="34" charset="0"/>
      <p:regular r:id="rId10"/>
      <p:bold r:id="rId11"/>
      <p:italic r:id="rId12"/>
      <p:boldItalic r:id="rId13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005B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462" y="186"/>
      </p:cViewPr>
      <p:guideLst>
        <p:guide orient="horz" pos="2160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viewProps" Target="view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0D502F-21C3-4BA0-AF00-7AC0A5FA8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F898677-7298-4417-A60B-AADD554DC7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738D0F-60AB-4CCE-8953-BFAF33A2C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26D41-27AB-4D8B-B295-F4BE1D5A310D}" type="datetimeFigureOut">
              <a:rPr lang="de-DE" smtClean="0"/>
              <a:t>04.11.2022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AF409A-F3E9-4419-B3D7-44DA7AC94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130751-6552-4151-96CC-A6D47F036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648-D19B-46A4-BECF-340D4CB1191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301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156CF9-4902-43EF-A660-0B1946A4C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AA3A1DA-F786-4768-9467-7BD20DF16F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5861BA-FC39-4CD5-B201-FF169EA1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26D41-27AB-4D8B-B295-F4BE1D5A310D}" type="datetimeFigureOut">
              <a:rPr lang="de-DE" smtClean="0"/>
              <a:t>04.11.2022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DB3A05-1114-491F-9949-D13FD824F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9467FF-D000-4E82-B698-C5B281C7F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648-D19B-46A4-BECF-340D4CB1191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6023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DA3BF5A-55DE-48C7-9F8D-CF5F94672B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E6BBD18-BD22-4CE4-A4FB-52D10A4EFF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C6DE38-3027-4505-895F-CF3CAC5DD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26D41-27AB-4D8B-B295-F4BE1D5A310D}" type="datetimeFigureOut">
              <a:rPr lang="de-DE" smtClean="0"/>
              <a:t>04.11.2022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30771E-0805-42DD-BADF-B01D847E8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4DDFC8-B6C1-4842-855E-956813F45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648-D19B-46A4-BECF-340D4CB1191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9799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857120-A1CA-4BC9-B039-569A00167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880DF1-1687-45D1-AD3E-00D3DD814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82FF056-C265-4470-8DFE-976DB3834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26D41-27AB-4D8B-B295-F4BE1D5A310D}" type="datetimeFigureOut">
              <a:rPr lang="de-DE" smtClean="0"/>
              <a:t>04.11.2022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4BA5D3B-3548-4434-9829-E18BC7CE8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6E4DB50-12A5-4663-A7F6-58EE8CBCE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648-D19B-46A4-BECF-340D4CB1191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7023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BF293-1288-4E2F-B77B-1841B922F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B26D270-7F11-41F2-8FE5-CA9A1364C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79DC616-6865-406A-A54B-259FE065D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26D41-27AB-4D8B-B295-F4BE1D5A310D}" type="datetimeFigureOut">
              <a:rPr lang="de-DE" smtClean="0"/>
              <a:t>04.11.2022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31790C-EAE7-431D-88B1-F18875FDE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052F9F8-533B-4094-8F61-168E6D22E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648-D19B-46A4-BECF-340D4CB1191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0672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747D13-C0B0-484A-BC6C-2292C4007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1F1F88-A662-43AC-89B2-14E00893FC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B8B66D7-925B-4983-8000-1A5D010792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A311B93-E8C3-4071-BEB5-F958BC604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26D41-27AB-4D8B-B295-F4BE1D5A310D}" type="datetimeFigureOut">
              <a:rPr lang="de-DE" smtClean="0"/>
              <a:t>04.11.2022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1C79F15-65ED-49B6-A3B2-309A666A4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C47F07C-18D6-4AEB-AA69-863EC4C78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648-D19B-46A4-BECF-340D4CB1191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7073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7510C5-BB4E-4D03-8248-9CDFD62C8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371CDE1-D205-437D-8AF7-026B5833B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BBCC098-A4CF-46CD-ADD3-B369DEF28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2465CC2-3A44-4D7F-90E5-A2F32D15D3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A4D59E5-FC2A-4FA9-A5BF-040C93447A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48655D8-3E99-4462-B90D-14C29A10D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26D41-27AB-4D8B-B295-F4BE1D5A310D}" type="datetimeFigureOut">
              <a:rPr lang="de-DE" smtClean="0"/>
              <a:t>04.11.2022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E00583A-4A5F-45FE-ABD1-37757C8A0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307EF9A-0146-47A0-83A5-32C817919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648-D19B-46A4-BECF-340D4CB1191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5218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D582BA-6C1C-4980-AC39-3EA0FC371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5DCCA1E-D1FC-4135-9D11-3531D5B98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26D41-27AB-4D8B-B295-F4BE1D5A310D}" type="datetimeFigureOut">
              <a:rPr lang="de-DE" smtClean="0"/>
              <a:t>04.11.2022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D02AD23-457F-4C28-BC2C-1DF893F17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562B62F-1D67-4EFC-A897-9BB27F984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648-D19B-46A4-BECF-340D4CB1191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3425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0337719-4701-4494-B35C-4071C7482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26D41-27AB-4D8B-B295-F4BE1D5A310D}" type="datetimeFigureOut">
              <a:rPr lang="de-DE" smtClean="0"/>
              <a:t>04.11.2022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E69908F-C8E2-4949-A08A-69D4F8215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A2C594B-C21E-48E9-AA9E-72ACB02A9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648-D19B-46A4-BECF-340D4CB1191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1032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F2FB14-F6CA-4203-B1E4-489A04E2C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7D4AD3F-DF11-4849-AF10-11F8D4F66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AD1AA63-A7EF-494E-818B-7DC0DE993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BD5D9CE-E697-420F-8CA3-D012246A6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26D41-27AB-4D8B-B295-F4BE1D5A310D}" type="datetimeFigureOut">
              <a:rPr lang="de-DE" smtClean="0"/>
              <a:t>04.11.2022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FED1E73-D077-437A-94C2-F0641B561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F11D33B-C057-4715-BE27-74BB75449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648-D19B-46A4-BECF-340D4CB1191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1144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F11CEC-0C5F-48C4-A3A0-C606E2ADD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D229417-8F7E-4019-9A41-C1BBF0E753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9585244-AB63-46B6-BFAF-E478C37C31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32C42AD-8E43-4654-8871-C5D945E9B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26D41-27AB-4D8B-B295-F4BE1D5A310D}" type="datetimeFigureOut">
              <a:rPr lang="de-DE" smtClean="0"/>
              <a:t>04.11.2022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A21165E-EEAB-4356-80D9-5AA224D60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2ADF1C2-BF8C-44B2-BEB0-276EE43CE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648-D19B-46A4-BECF-340D4CB1191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9654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BCFB8E3-739B-4EC3-A642-6FDD350A6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112ED27-998A-48C2-B3C7-9885A2EBD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F7653B-0927-4941-80C1-89698E6452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26D41-27AB-4D8B-B295-F4BE1D5A310D}" type="datetimeFigureOut">
              <a:rPr lang="de-DE" smtClean="0"/>
              <a:t>04.11.2022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F66034-C0B0-4C38-B583-79B9ED85A6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91B963-20B1-41AF-A2DB-511A44E30A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93648-D19B-46A4-BECF-340D4CB1191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6513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5DA2F887-A07C-2736-2418-34EEF6DA37A6}"/>
              </a:ext>
            </a:extLst>
          </p:cNvPr>
          <p:cNvGrpSpPr/>
          <p:nvPr/>
        </p:nvGrpSpPr>
        <p:grpSpPr>
          <a:xfrm>
            <a:off x="351604" y="162912"/>
            <a:ext cx="5891623" cy="6446301"/>
            <a:chOff x="6161854" y="84269"/>
            <a:chExt cx="5891623" cy="6446301"/>
          </a:xfrm>
        </p:grpSpPr>
        <p:sp>
          <p:nvSpPr>
            <p:cNvPr id="5" name="Titel 5">
              <a:extLst>
                <a:ext uri="{FF2B5EF4-FFF2-40B4-BE49-F238E27FC236}">
                  <a16:creationId xmlns:a16="http://schemas.microsoft.com/office/drawing/2014/main" id="{E8060F1E-D950-4585-7670-5D05E8B171B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6167871" y="84269"/>
              <a:ext cx="5646786" cy="38273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algn="l" defTabSz="914400" rtl="0" eaLnBrk="1" latinLnBrk="0" hangingPunct="1">
                <a:lnSpc>
                  <a:spcPct val="11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accent2"/>
                  </a:solidFill>
                  <a:latin typeface="Frutiger LT Com 65 Bold" panose="020B0803030504020204" pitchFamily="34" charset="0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5B7F"/>
                  </a:solidFill>
                  <a:effectLst/>
                  <a:uLnTx/>
                  <a:uFillTx/>
                  <a:latin typeface="+mn-lt"/>
                  <a:ea typeface="+mj-ea"/>
                  <a:cs typeface="+mj-cs"/>
                </a:rPr>
                <a:t>Name Firma / Institution</a:t>
              </a:r>
            </a:p>
          </p:txBody>
        </p:sp>
        <p:sp>
          <p:nvSpPr>
            <p:cNvPr id="6" name="Textplatzhalter 13">
              <a:extLst>
                <a:ext uri="{FF2B5EF4-FFF2-40B4-BE49-F238E27FC236}">
                  <a16:creationId xmlns:a16="http://schemas.microsoft.com/office/drawing/2014/main" id="{7428DC1E-9443-B18F-43B4-88C02A4AE90F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6167871" y="427503"/>
              <a:ext cx="5829974" cy="25545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1900"/>
                </a:spcAft>
                <a:buFont typeface="Arial" panose="020B0604020202020204" pitchFamily="34" charset="0"/>
                <a:buNone/>
                <a:defRPr sz="2000" b="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1900"/>
                </a:spcAft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1400" b="0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80000" indent="-18000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0000" indent="-18000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540000" indent="-18000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16000" indent="-21600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Clr>
                  <a:schemeClr val="accent1"/>
                </a:buClr>
                <a:buFont typeface="+mj-lt"/>
                <a:buAutoNum type="arabicPeriod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32000" indent="-21600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Clr>
                  <a:schemeClr val="bg2"/>
                </a:buClr>
                <a:buFont typeface="+mj-lt"/>
                <a:buAutoNum type="arabicPeriod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8000" indent="-216000" algn="l" defTabSz="914400" rtl="0" eaLnBrk="1" latinLnBrk="0" hangingPunct="1">
                <a:lnSpc>
                  <a:spcPct val="110000"/>
                </a:lnSpc>
                <a:spcBef>
                  <a:spcPts val="0"/>
                </a:spcBef>
                <a:buClr>
                  <a:schemeClr val="bg2"/>
                </a:buClr>
                <a:buFont typeface="+mj-lt"/>
                <a:buAutoNum type="arabicPeriod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19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de-DE" sz="1600" dirty="0">
                  <a:solidFill>
                    <a:srgbClr val="005B7F"/>
                  </a:solidFill>
                </a:rPr>
                <a:t>Für welches Produkt / Arbeitsfeld steht ihre Firma / Institution</a:t>
              </a:r>
              <a:endPara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5B7F"/>
                </a:solidFill>
                <a:effectLst/>
                <a:uLnTx/>
                <a:uFillTx/>
              </a:endParaRPr>
            </a:p>
          </p:txBody>
        </p:sp>
        <p:sp>
          <p:nvSpPr>
            <p:cNvPr id="7" name="Textplatzhalter 6">
              <a:extLst>
                <a:ext uri="{FF2B5EF4-FFF2-40B4-BE49-F238E27FC236}">
                  <a16:creationId xmlns:a16="http://schemas.microsoft.com/office/drawing/2014/main" id="{8BF92E0C-89E0-0CC6-1B5A-CF60F88FC7EB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6161854" y="810236"/>
              <a:ext cx="5891623" cy="5720334"/>
            </a:xfrm>
            <a:prstGeom prst="rect">
              <a:avLst/>
            </a:prstGeom>
            <a:gradFill flip="none" rotWithShape="1">
              <a:gsLst>
                <a:gs pos="34000">
                  <a:srgbClr val="00779A">
                    <a:alpha val="95000"/>
                  </a:srgbClr>
                </a:gs>
                <a:gs pos="0">
                  <a:srgbClr val="014A6B">
                    <a:alpha val="95000"/>
                  </a:srgbClr>
                </a:gs>
                <a:gs pos="74000">
                  <a:srgbClr val="39C1CD">
                    <a:lumMod val="90000"/>
                    <a:lumOff val="10000"/>
                    <a:alpha val="95000"/>
                  </a:srgbClr>
                </a:gs>
                <a:gs pos="100000">
                  <a:srgbClr val="09B2AC">
                    <a:alpha val="9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 wrap="square" lIns="288000" tIns="288000" rIns="486000" bIns="288000" numCol="1" spcCol="360000" anchor="b" anchorCtr="0">
              <a:noAutofit/>
            </a:bodyPr>
            <a:lstStyle>
              <a:lvl1pPr marL="0" indent="0" algn="l" defTabSz="914400" rtl="0" eaLnBrk="1" latinLnBrk="0" hangingPunct="1">
                <a:lnSpc>
                  <a:spcPts val="196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6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ts val="196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2080" b="1" kern="1200">
                  <a:solidFill>
                    <a:schemeClr val="bg1"/>
                  </a:solidFill>
                  <a:latin typeface="Frutiger LT Com 55 Roman" panose="020B0503030504020204" pitchFamily="34" charset="0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ts val="196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14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3pPr>
              <a:lvl4pPr marL="180000" indent="-180000" algn="l" defTabSz="914400" rtl="0" eaLnBrk="1" latinLnBrk="0" hangingPunct="1">
                <a:lnSpc>
                  <a:spcPts val="1960"/>
                </a:lnSpc>
                <a:spcBef>
                  <a:spcPts val="0"/>
                </a:spcBef>
                <a:buClr>
                  <a:schemeClr val="bg1"/>
                </a:buClr>
                <a:buFont typeface="Wingdings" panose="05000000000000000000" pitchFamily="2" charset="2"/>
                <a:buChar char="§"/>
                <a:defRPr sz="1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360000" indent="-180000" algn="l" defTabSz="914400" rtl="0" eaLnBrk="1" latinLnBrk="0" hangingPunct="1">
                <a:lnSpc>
                  <a:spcPts val="1960"/>
                </a:lnSpc>
                <a:spcBef>
                  <a:spcPts val="0"/>
                </a:spcBef>
                <a:buClr>
                  <a:schemeClr val="bg1"/>
                </a:buClr>
                <a:buFont typeface="Wingdings" panose="05000000000000000000" pitchFamily="2" charset="2"/>
                <a:buChar char="§"/>
                <a:defRPr sz="1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540000" indent="-180000" algn="l" defTabSz="914400" rtl="0" eaLnBrk="1" latinLnBrk="0" hangingPunct="1">
                <a:lnSpc>
                  <a:spcPts val="1960"/>
                </a:lnSpc>
                <a:spcBef>
                  <a:spcPts val="0"/>
                </a:spcBef>
                <a:buClr>
                  <a:schemeClr val="bg1"/>
                </a:buClr>
                <a:buFont typeface="Wingdings" panose="05000000000000000000" pitchFamily="2" charset="2"/>
                <a:buChar char="§"/>
                <a:defRPr sz="1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6pPr>
              <a:lvl7pPr marL="216000" indent="-216000" algn="l" defTabSz="914400" rtl="0" eaLnBrk="1" latinLnBrk="0" hangingPunct="1">
                <a:lnSpc>
                  <a:spcPts val="1960"/>
                </a:lnSpc>
                <a:spcBef>
                  <a:spcPts val="0"/>
                </a:spcBef>
                <a:buClr>
                  <a:schemeClr val="bg1"/>
                </a:buClr>
                <a:buFont typeface="+mj-lt"/>
                <a:buAutoNum type="arabicPeriod"/>
                <a:defRPr sz="1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7pPr>
              <a:lvl8pPr marL="432000" indent="-216000" algn="l" defTabSz="914400" rtl="0" eaLnBrk="1" latinLnBrk="0" hangingPunct="1">
                <a:lnSpc>
                  <a:spcPts val="1960"/>
                </a:lnSpc>
                <a:spcBef>
                  <a:spcPts val="0"/>
                </a:spcBef>
                <a:buClr>
                  <a:schemeClr val="bg1"/>
                </a:buClr>
                <a:buFont typeface="+mj-lt"/>
                <a:buAutoNum type="arabicPeriod"/>
                <a:defRPr sz="1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8pPr>
              <a:lvl9pPr marL="648000" indent="-216000" algn="l" defTabSz="914400" rtl="0" eaLnBrk="1" latinLnBrk="0" hangingPunct="1">
                <a:lnSpc>
                  <a:spcPts val="1960"/>
                </a:lnSpc>
                <a:spcBef>
                  <a:spcPts val="0"/>
                </a:spcBef>
                <a:buClr>
                  <a:schemeClr val="bg1"/>
                </a:buClr>
                <a:buFont typeface="+mj-lt"/>
                <a:buAutoNum type="arabicPeriod"/>
                <a:defRPr sz="1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ts val="196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</a:rPr>
                <a:t>Kompetenzen / </a:t>
              </a:r>
              <a:r>
                <a:rPr lang="de-DE" sz="1800" b="1" dirty="0">
                  <a:solidFill>
                    <a:prstClr val="white"/>
                  </a:solidFill>
                  <a:latin typeface="+mn-lt"/>
                </a:rPr>
                <a:t>A</a:t>
              </a: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</a:rPr>
                <a:t>rbeitsfelder</a:t>
              </a:r>
            </a:p>
            <a:p>
              <a:pPr marL="0" marR="0" lvl="1" indent="0" algn="l" defTabSz="914400" rtl="0" eaLnBrk="1" fontAlgn="auto" latinLnBrk="0" hangingPunct="1">
                <a:lnSpc>
                  <a:spcPts val="196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</a:rPr>
                <a:t>—</a:t>
              </a:r>
              <a:endParaRPr lang="de-DE" dirty="0">
                <a:solidFill>
                  <a:prstClr val="white"/>
                </a:solidFill>
                <a:latin typeface="+mn-lt"/>
              </a:endParaRPr>
            </a:p>
            <a:p>
              <a:pPr lvl="3">
                <a:buClr>
                  <a:prstClr val="white"/>
                </a:buClr>
                <a:defRPr/>
              </a:pPr>
              <a:r>
                <a:rPr lang="de-DE" dirty="0">
                  <a:solidFill>
                    <a:prstClr val="white"/>
                  </a:solidFill>
                </a:rPr>
                <a:t>x</a:t>
              </a:r>
            </a:p>
            <a:p>
              <a:pPr lvl="3">
                <a:buClr>
                  <a:prstClr val="white"/>
                </a:buClr>
                <a:defRPr/>
              </a:pPr>
              <a:r>
                <a:rPr lang="de-DE" dirty="0">
                  <a:solidFill>
                    <a:prstClr val="white"/>
                  </a:solidFill>
                </a:rPr>
                <a:t>x</a:t>
              </a:r>
              <a:endParaRPr lang="de-DE" sz="1600" dirty="0">
                <a:solidFill>
                  <a:prstClr val="white"/>
                </a:solidFill>
              </a:endParaRPr>
            </a:p>
            <a:p>
              <a:pPr lvl="3">
                <a:buClr>
                  <a:prstClr val="white"/>
                </a:buClr>
                <a:defRPr/>
              </a:pPr>
              <a:r>
                <a:rPr kumimoji="0" lang="de-DE" altLang="de-DE" sz="1400" b="0" i="0" u="none" strike="noStrike" cap="none" normalizeH="0" baseline="0" dirty="0">
                  <a:ln>
                    <a:noFill/>
                  </a:ln>
                  <a:effectLst/>
                </a:rPr>
                <a:t>x</a:t>
              </a:r>
              <a:endParaRPr kumimoji="0" lang="de-DE" altLang="de-DE" sz="1100" b="0" i="0" u="none" strike="noStrike" cap="none" normalizeH="0" baseline="0" dirty="0">
                <a:ln>
                  <a:noFill/>
                </a:ln>
                <a:effectLst/>
              </a:endParaRPr>
            </a:p>
            <a:p>
              <a:pPr marL="0" marR="0" lvl="3" indent="0" algn="l" defTabSz="914400" rtl="0" eaLnBrk="1" fontAlgn="auto" latinLnBrk="0" hangingPunct="1">
                <a:lnSpc>
                  <a:spcPts val="196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  <a:p>
              <a:pPr marL="0" marR="0" lvl="3" indent="0" algn="l" defTabSz="914400" rtl="0" eaLnBrk="1" fontAlgn="auto" latinLnBrk="0" hangingPunct="1">
                <a:lnSpc>
                  <a:spcPts val="196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de-DE" sz="1800" b="1" dirty="0">
                  <a:solidFill>
                    <a:prstClr val="white"/>
                  </a:solidFill>
                </a:rPr>
                <a:t>Das bieten wir</a:t>
              </a:r>
            </a:p>
            <a:p>
              <a:pPr lvl="1">
                <a:defRPr/>
              </a:pPr>
              <a:r>
                <a:rPr lang="de-DE" sz="1600" dirty="0">
                  <a:solidFill>
                    <a:prstClr val="white"/>
                  </a:solidFill>
                  <a:latin typeface="+mn-lt"/>
                </a:rPr>
                <a:t>—</a:t>
              </a:r>
            </a:p>
            <a:p>
              <a:pPr lvl="3">
                <a:buClr>
                  <a:prstClr val="white"/>
                </a:buClr>
                <a:defRPr/>
              </a:pPr>
              <a:r>
                <a:rPr kumimoji="0" lang="de-DE" altLang="de-DE" sz="1400" b="0" i="0" u="none" strike="noStrike" cap="none" normalizeH="0" baseline="0" dirty="0">
                  <a:ln>
                    <a:noFill/>
                  </a:ln>
                  <a:effectLst/>
                </a:rPr>
                <a:t>x</a:t>
              </a:r>
              <a:endParaRPr lang="de-DE" altLang="de-DE" sz="1600" dirty="0"/>
            </a:p>
            <a:p>
              <a:pPr lvl="3">
                <a:buClr>
                  <a:prstClr val="white"/>
                </a:buClr>
                <a:defRPr/>
              </a:pPr>
              <a:r>
                <a:rPr kumimoji="0" lang="de-DE" altLang="de-DE" sz="1400" b="0" i="0" u="none" strike="noStrike" cap="none" normalizeH="0" baseline="0" dirty="0">
                  <a:ln>
                    <a:noFill/>
                  </a:ln>
                  <a:effectLst/>
                </a:rPr>
                <a:t>X</a:t>
              </a:r>
            </a:p>
            <a:p>
              <a:pPr lvl="3">
                <a:buClr>
                  <a:prstClr val="white"/>
                </a:buClr>
                <a:defRPr/>
              </a:pPr>
              <a:r>
                <a:rPr kumimoji="0" lang="de-DE" altLang="de-DE" sz="1400" b="0" i="0" u="none" strike="noStrike" cap="none" normalizeH="0" baseline="0" dirty="0">
                  <a:ln>
                    <a:noFill/>
                  </a:ln>
                  <a:effectLst/>
                </a:rPr>
                <a:t>x</a:t>
              </a:r>
              <a:endParaRPr lang="de-DE" altLang="de-DE" sz="1100" dirty="0"/>
            </a:p>
            <a:p>
              <a:pPr lvl="3">
                <a:buClr>
                  <a:prstClr val="white"/>
                </a:buClr>
                <a:defRPr/>
              </a:pPr>
              <a:r>
                <a:rPr kumimoji="0" lang="de-DE" altLang="de-DE" sz="1400" b="0" i="0" u="none" strike="noStrike" cap="none" normalizeH="0" baseline="0" dirty="0">
                  <a:ln>
                    <a:noFill/>
                  </a:ln>
                  <a:effectLst/>
                </a:rPr>
                <a:t>x</a:t>
              </a:r>
              <a:endParaRPr kumimoji="0" lang="de-DE" altLang="de-DE" sz="1100" b="0" i="0" u="none" strike="noStrike" cap="none" normalizeH="0" baseline="0" dirty="0">
                <a:ln>
                  <a:noFill/>
                </a:ln>
                <a:effectLst/>
              </a:endParaRPr>
            </a:p>
            <a:p>
              <a:pPr lvl="3">
                <a:buClr>
                  <a:prstClr val="white"/>
                </a:buClr>
                <a:defRPr/>
              </a:pPr>
              <a:r>
                <a:rPr lang="de-DE" dirty="0">
                  <a:solidFill>
                    <a:prstClr val="white"/>
                  </a:solidFill>
                </a:rPr>
                <a:t>x</a:t>
              </a:r>
            </a:p>
            <a:p>
              <a:pPr marL="0" lvl="3" indent="0">
                <a:buClr>
                  <a:prstClr val="white"/>
                </a:buClr>
                <a:buNone/>
                <a:defRPr/>
              </a:pPr>
              <a:endPara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  <a:p>
              <a:pPr marL="0" marR="0" lvl="3" indent="0" algn="l" defTabSz="914400" rtl="0" eaLnBrk="1" fontAlgn="auto" latinLnBrk="0" hangingPunct="1">
                <a:lnSpc>
                  <a:spcPts val="196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Kontakt</a:t>
              </a:r>
            </a:p>
            <a:p>
              <a:pPr marL="0" marR="0" lvl="3" indent="0" algn="l" defTabSz="914400" rtl="0" eaLnBrk="1" fontAlgn="auto" latinLnBrk="0" hangingPunct="1">
                <a:lnSpc>
                  <a:spcPts val="196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AU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Max Mustermann</a:t>
              </a:r>
            </a:p>
            <a:p>
              <a:pPr marL="0" marR="0" lvl="3" indent="0" algn="l" defTabSz="914400" rtl="0" eaLnBrk="1" fontAlgn="auto" latinLnBrk="0" hangingPunct="1">
                <a:lnSpc>
                  <a:spcPts val="196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en-AU" dirty="0">
                  <a:solidFill>
                    <a:prstClr val="white"/>
                  </a:solidFill>
                </a:rPr>
                <a:t>Musterstraße 1, 00000 Stadt</a:t>
              </a:r>
            </a:p>
            <a:p>
              <a:pPr marL="0" marR="0" lvl="3" indent="0" algn="l" defTabSz="914400" rtl="0" eaLnBrk="1" fontAlgn="auto" latinLnBrk="0" hangingPunct="1">
                <a:lnSpc>
                  <a:spcPts val="196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en-AU" dirty="0">
                  <a:solidFill>
                    <a:prstClr val="white"/>
                  </a:solidFill>
                </a:rPr>
                <a:t>T. +49 xxxx</a:t>
              </a:r>
            </a:p>
            <a:p>
              <a:pPr marL="0" marR="0" lvl="3" indent="0" algn="l" defTabSz="914400" rtl="0" eaLnBrk="1" fontAlgn="auto" latinLnBrk="0" hangingPunct="1">
                <a:lnSpc>
                  <a:spcPts val="196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en-AU" dirty="0">
                  <a:solidFill>
                    <a:prstClr val="white"/>
                  </a:solidFill>
                </a:rPr>
                <a:t>xxxx@xxxx.de</a:t>
              </a:r>
              <a:endParaRPr kumimoji="0" lang="en-AU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graphicFrame>
        <p:nvGraphicFramePr>
          <p:cNvPr id="12" name="Tabelle 12">
            <a:extLst>
              <a:ext uri="{FF2B5EF4-FFF2-40B4-BE49-F238E27FC236}">
                <a16:creationId xmlns:a16="http://schemas.microsoft.com/office/drawing/2014/main" id="{D868410A-67C3-7E14-6EFA-56CADFB3F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835681"/>
              </p:ext>
            </p:extLst>
          </p:nvPr>
        </p:nvGraphicFramePr>
        <p:xfrm>
          <a:off x="6548625" y="3343958"/>
          <a:ext cx="5180564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0564">
                  <a:extLst>
                    <a:ext uri="{9D8B030D-6E8A-4147-A177-3AD203B41FA5}">
                      <a16:colId xmlns:a16="http://schemas.microsoft.com/office/drawing/2014/main" val="1444508350"/>
                    </a:ext>
                  </a:extLst>
                </a:gridCol>
              </a:tblGrid>
              <a:tr h="1680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effectLst/>
                        </a:rPr>
                        <a:t>Kompetenzbereiche (Zutreffendes bitte ankreuzen):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de-DE" dirty="0"/>
                    </a:p>
                  </a:txBody>
                  <a:tcPr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955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        </a:t>
                      </a:r>
                      <a:r>
                        <a:rPr lang="de-DE" sz="1800" b="1" u="sng" dirty="0"/>
                        <a:t>Design POCT-Systeme</a:t>
                      </a:r>
                    </a:p>
                  </a:txBody>
                  <a:tcPr>
                    <a:solidFill>
                      <a:srgbClr val="006666">
                        <a:alpha val="4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3580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        </a:t>
                      </a:r>
                      <a:r>
                        <a:rPr lang="de-DE" sz="1800" b="1" u="sng" dirty="0"/>
                        <a:t>Anwender &amp; Bedarfsträger</a:t>
                      </a:r>
                    </a:p>
                  </a:txBody>
                  <a:tcPr>
                    <a:solidFill>
                      <a:srgbClr val="006666">
                        <a:alpha val="2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2224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        </a:t>
                      </a:r>
                      <a:r>
                        <a:rPr lang="de-DE" sz="1800" b="1" u="sng" dirty="0"/>
                        <a:t>Elektronik &amp; Signalverarbeitung</a:t>
                      </a:r>
                    </a:p>
                  </a:txBody>
                  <a:tcPr>
                    <a:solidFill>
                      <a:srgbClr val="006666">
                        <a:alpha val="4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5733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        </a:t>
                      </a:r>
                      <a:r>
                        <a:rPr lang="de-DE" sz="1800" b="1" u="sng" dirty="0"/>
                        <a:t>Werkzeugbau &amp; Formenbau</a:t>
                      </a:r>
                    </a:p>
                  </a:txBody>
                  <a:tcPr>
                    <a:solidFill>
                      <a:srgbClr val="006666">
                        <a:alpha val="2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134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defTabSz="1219169">
                        <a:defRPr sz="3400">
                          <a:latin typeface="Frutiger 45 Light"/>
                          <a:ea typeface="Frutiger 45 Light"/>
                          <a:cs typeface="Frutiger 45 Light"/>
                          <a:sym typeface="Frutiger 45 Light"/>
                        </a:defRPr>
                      </a:pPr>
                      <a:r>
                        <a:rPr lang="de-DE" sz="1800" b="1" u="none" dirty="0"/>
                        <a:t>        </a:t>
                      </a:r>
                      <a:r>
                        <a:rPr lang="de-DE" sz="1800" b="1" u="sng" dirty="0"/>
                        <a:t>Technologien &amp; Fertigungstechnik</a:t>
                      </a:r>
                    </a:p>
                  </a:txBody>
                  <a:tcPr>
                    <a:solidFill>
                      <a:srgbClr val="006666">
                        <a:alpha val="4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5908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        </a:t>
                      </a:r>
                      <a:r>
                        <a:rPr lang="de-DE" sz="1800" b="1" u="sng" dirty="0"/>
                        <a:t>Bildungsträger (F&amp;E)</a:t>
                      </a:r>
                    </a:p>
                  </a:txBody>
                  <a:tcPr>
                    <a:solidFill>
                      <a:srgbClr val="006666">
                        <a:alpha val="2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996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u="none" dirty="0"/>
                        <a:t>        </a:t>
                      </a:r>
                      <a:r>
                        <a:rPr lang="de-DE" sz="1800" b="1" u="sng" dirty="0"/>
                        <a:t>Gesellschaft &amp; Vernetzung</a:t>
                      </a:r>
                    </a:p>
                  </a:txBody>
                  <a:tcPr>
                    <a:solidFill>
                      <a:srgbClr val="006666">
                        <a:alpha val="4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860235"/>
                  </a:ext>
                </a:extLst>
              </a:tr>
            </a:tbl>
          </a:graphicData>
        </a:graphic>
      </p:graphicFrame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F5E4BD8C-DF15-4DE7-51A5-B65370B011A5}"/>
              </a:ext>
            </a:extLst>
          </p:cNvPr>
          <p:cNvGrpSpPr/>
          <p:nvPr/>
        </p:nvGrpSpPr>
        <p:grpSpPr>
          <a:xfrm>
            <a:off x="6644004" y="4038257"/>
            <a:ext cx="279918" cy="2468670"/>
            <a:chOff x="6475445" y="817213"/>
            <a:chExt cx="279918" cy="2468670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C72203ED-EBE7-EFD3-0FF2-4A11E7B1DE60}"/>
                </a:ext>
              </a:extLst>
            </p:cNvPr>
            <p:cNvSpPr/>
            <p:nvPr/>
          </p:nvSpPr>
          <p:spPr>
            <a:xfrm>
              <a:off x="6475445" y="817213"/>
              <a:ext cx="279918" cy="22781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01C16C6D-BAF5-3B0B-42C4-A6FCCBD6BAFD}"/>
                </a:ext>
              </a:extLst>
            </p:cNvPr>
            <p:cNvSpPr/>
            <p:nvPr/>
          </p:nvSpPr>
          <p:spPr>
            <a:xfrm>
              <a:off x="6475445" y="1219276"/>
              <a:ext cx="279918" cy="22781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9D56F694-AF8A-4B1A-470B-32CB86B53815}"/>
                </a:ext>
              </a:extLst>
            </p:cNvPr>
            <p:cNvSpPr/>
            <p:nvPr/>
          </p:nvSpPr>
          <p:spPr>
            <a:xfrm>
              <a:off x="6475445" y="1566972"/>
              <a:ext cx="279918" cy="22781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8F0A1D8D-10E9-D4AF-4D91-A8450E133F9C}"/>
                </a:ext>
              </a:extLst>
            </p:cNvPr>
            <p:cNvSpPr/>
            <p:nvPr/>
          </p:nvSpPr>
          <p:spPr>
            <a:xfrm>
              <a:off x="6475445" y="1914668"/>
              <a:ext cx="279918" cy="22781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A074CF8B-55EB-CE82-6F19-0135E543A68C}"/>
                </a:ext>
              </a:extLst>
            </p:cNvPr>
            <p:cNvSpPr/>
            <p:nvPr/>
          </p:nvSpPr>
          <p:spPr>
            <a:xfrm>
              <a:off x="6475445" y="2310729"/>
              <a:ext cx="279918" cy="22781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2548A926-4888-510F-200F-D2665A61547C}"/>
                </a:ext>
              </a:extLst>
            </p:cNvPr>
            <p:cNvSpPr/>
            <p:nvPr/>
          </p:nvSpPr>
          <p:spPr>
            <a:xfrm>
              <a:off x="6475445" y="2684398"/>
              <a:ext cx="279918" cy="22781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B7453F85-8017-0822-6283-CCC3FD4D4E7A}"/>
                </a:ext>
              </a:extLst>
            </p:cNvPr>
            <p:cNvSpPr/>
            <p:nvPr/>
          </p:nvSpPr>
          <p:spPr>
            <a:xfrm>
              <a:off x="6475445" y="3058067"/>
              <a:ext cx="279918" cy="227816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66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45" name="Rechteck 44">
            <a:extLst>
              <a:ext uri="{FF2B5EF4-FFF2-40B4-BE49-F238E27FC236}">
                <a16:creationId xmlns:a16="http://schemas.microsoft.com/office/drawing/2014/main" id="{69F60024-CA0E-083C-2888-913C8CA69E06}"/>
              </a:ext>
            </a:extLst>
          </p:cNvPr>
          <p:cNvSpPr/>
          <p:nvPr/>
        </p:nvSpPr>
        <p:spPr>
          <a:xfrm>
            <a:off x="4124570" y="1032252"/>
            <a:ext cx="2118657" cy="9666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Firmen-/ Instituts-Logo</a:t>
            </a:r>
            <a:r>
              <a:rPr lang="de-DE" dirty="0"/>
              <a:t>s</a:t>
            </a: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544B178C-8161-204B-E43E-09F502A7236B}"/>
              </a:ext>
            </a:extLst>
          </p:cNvPr>
          <p:cNvSpPr/>
          <p:nvPr/>
        </p:nvSpPr>
        <p:spPr>
          <a:xfrm>
            <a:off x="4124570" y="4581331"/>
            <a:ext cx="1996920" cy="19255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Beispielbild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2A38CB85-6D6A-325E-EBD8-9AF12302C43B}"/>
              </a:ext>
            </a:extLst>
          </p:cNvPr>
          <p:cNvSpPr txBox="1"/>
          <p:nvPr/>
        </p:nvSpPr>
        <p:spPr>
          <a:xfrm>
            <a:off x="6583079" y="2577747"/>
            <a:ext cx="51116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Wählen Sie bitte die passenden Kompetenzbereiche </a:t>
            </a:r>
          </a:p>
          <a:p>
            <a:r>
              <a:rPr lang="de-DE" dirty="0">
                <a:solidFill>
                  <a:srgbClr val="FF0000"/>
                </a:solidFill>
              </a:rPr>
              <a:t>für das Verzeichnis aus: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9498E63D-7AF7-BC59-C2A8-BC5C04669ABD}"/>
              </a:ext>
            </a:extLst>
          </p:cNvPr>
          <p:cNvSpPr txBox="1"/>
          <p:nvPr/>
        </p:nvSpPr>
        <p:spPr>
          <a:xfrm>
            <a:off x="7451191" y="314812"/>
            <a:ext cx="4288611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400" b="1" dirty="0">
                <a:solidFill>
                  <a:srgbClr val="FF0000"/>
                </a:solidFill>
              </a:rPr>
              <a:t>Bitte füllen Sie diese Maske aus.</a:t>
            </a:r>
          </a:p>
          <a:p>
            <a:pPr algn="ctr"/>
            <a:r>
              <a:rPr lang="de-DE" sz="2000" dirty="0">
                <a:solidFill>
                  <a:srgbClr val="FF0000"/>
                </a:solidFill>
              </a:rPr>
              <a:t>(</a:t>
            </a:r>
            <a:r>
              <a:rPr lang="de-DE" dirty="0">
                <a:solidFill>
                  <a:srgbClr val="FF0000"/>
                </a:solidFill>
              </a:rPr>
              <a:t>Bitte senden Sie das Bild und das Logo </a:t>
            </a:r>
          </a:p>
          <a:p>
            <a:pPr algn="ctr"/>
            <a:r>
              <a:rPr lang="de-DE" dirty="0">
                <a:solidFill>
                  <a:srgbClr val="FF0000"/>
                </a:solidFill>
              </a:rPr>
              <a:t>zusätzlich als Extradatei mit.) </a:t>
            </a:r>
            <a:endParaRPr lang="de-DE" sz="2400" dirty="0">
              <a:solidFill>
                <a:srgbClr val="FF0000"/>
              </a:solidFill>
            </a:endParaRPr>
          </a:p>
        </p:txBody>
      </p:sp>
      <p:cxnSp>
        <p:nvCxnSpPr>
          <p:cNvPr id="50" name="Gerade Verbindung mit Pfeil 49">
            <a:extLst>
              <a:ext uri="{FF2B5EF4-FFF2-40B4-BE49-F238E27FC236}">
                <a16:creationId xmlns:a16="http://schemas.microsoft.com/office/drawing/2014/main" id="{7CD61713-7E0E-6B31-15A3-391526F47A15}"/>
              </a:ext>
            </a:extLst>
          </p:cNvPr>
          <p:cNvCxnSpPr/>
          <p:nvPr/>
        </p:nvCxnSpPr>
        <p:spPr>
          <a:xfrm flipH="1">
            <a:off x="6644004" y="1189204"/>
            <a:ext cx="1333669" cy="87707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 Verbindung mit Pfeil 51">
            <a:extLst>
              <a:ext uri="{FF2B5EF4-FFF2-40B4-BE49-F238E27FC236}">
                <a16:creationId xmlns:a16="http://schemas.microsoft.com/office/drawing/2014/main" id="{DCA7EDE7-4149-8912-7D73-8B90184961EE}"/>
              </a:ext>
            </a:extLst>
          </p:cNvPr>
          <p:cNvCxnSpPr/>
          <p:nvPr/>
        </p:nvCxnSpPr>
        <p:spPr>
          <a:xfrm flipH="1">
            <a:off x="6644004" y="545644"/>
            <a:ext cx="626616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02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6">
            <a:extLst>
              <a:ext uri="{FF2B5EF4-FFF2-40B4-BE49-F238E27FC236}">
                <a16:creationId xmlns:a16="http://schemas.microsoft.com/office/drawing/2014/main" id="{591D95A5-3BA1-CCD3-66CE-1F25A084F1AA}"/>
              </a:ext>
            </a:extLst>
          </p:cNvPr>
          <p:cNvSpPr txBox="1">
            <a:spLocks/>
          </p:cNvSpPr>
          <p:nvPr/>
        </p:nvSpPr>
        <p:spPr bwMode="gray">
          <a:xfrm>
            <a:off x="175764" y="677581"/>
            <a:ext cx="5721489" cy="6180419"/>
          </a:xfrm>
          <a:prstGeom prst="rect">
            <a:avLst/>
          </a:prstGeom>
          <a:gradFill flip="none" rotWithShape="1">
            <a:gsLst>
              <a:gs pos="34000">
                <a:srgbClr val="00779A">
                  <a:alpha val="95000"/>
                </a:srgbClr>
              </a:gs>
              <a:gs pos="0">
                <a:srgbClr val="014A6B">
                  <a:alpha val="95000"/>
                </a:srgbClr>
              </a:gs>
              <a:gs pos="74000">
                <a:srgbClr val="39C1CD">
                  <a:lumMod val="90000"/>
                  <a:lumOff val="10000"/>
                  <a:alpha val="95000"/>
                </a:srgbClr>
              </a:gs>
              <a:gs pos="100000">
                <a:srgbClr val="09B2AC">
                  <a:alpha val="95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 wrap="square" lIns="288000" tIns="288000" rIns="486000" bIns="288000" numCol="1" spcCol="360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96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96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80" b="1" kern="1200">
                <a:solidFill>
                  <a:schemeClr val="bg1"/>
                </a:solidFill>
                <a:latin typeface="Frutiger LT Com 55 Roman" panose="020B050303050402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96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180000" indent="-180000" algn="l" defTabSz="914400" rtl="0" eaLnBrk="1" latinLnBrk="0" hangingPunct="1">
              <a:lnSpc>
                <a:spcPts val="1960"/>
              </a:lnSpc>
              <a:spcBef>
                <a:spcPts val="0"/>
              </a:spcBef>
              <a:buClr>
                <a:schemeClr val="bg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360000" indent="-180000" algn="l" defTabSz="914400" rtl="0" eaLnBrk="1" latinLnBrk="0" hangingPunct="1">
              <a:lnSpc>
                <a:spcPts val="1960"/>
              </a:lnSpc>
              <a:spcBef>
                <a:spcPts val="0"/>
              </a:spcBef>
              <a:buClr>
                <a:schemeClr val="bg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ts val="1960"/>
              </a:lnSpc>
              <a:spcBef>
                <a:spcPts val="0"/>
              </a:spcBef>
              <a:buClr>
                <a:schemeClr val="bg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16000" indent="-216000" algn="l" defTabSz="914400" rtl="0" eaLnBrk="1" latinLnBrk="0" hangingPunct="1">
              <a:lnSpc>
                <a:spcPts val="1960"/>
              </a:lnSpc>
              <a:spcBef>
                <a:spcPts val="0"/>
              </a:spcBef>
              <a:buClr>
                <a:schemeClr val="bg1"/>
              </a:buClr>
              <a:buFont typeface="+mj-lt"/>
              <a:buAutoNum type="arabicPeriod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432000" indent="-216000" algn="l" defTabSz="914400" rtl="0" eaLnBrk="1" latinLnBrk="0" hangingPunct="1">
              <a:lnSpc>
                <a:spcPts val="1960"/>
              </a:lnSpc>
              <a:spcBef>
                <a:spcPts val="0"/>
              </a:spcBef>
              <a:buClr>
                <a:schemeClr val="bg1"/>
              </a:buClr>
              <a:buFont typeface="+mj-lt"/>
              <a:buAutoNum type="arabicPeriod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648000" indent="-216000" algn="l" defTabSz="914400" rtl="0" eaLnBrk="1" latinLnBrk="0" hangingPunct="1">
              <a:lnSpc>
                <a:spcPts val="1960"/>
              </a:lnSpc>
              <a:spcBef>
                <a:spcPts val="0"/>
              </a:spcBef>
              <a:buClr>
                <a:schemeClr val="bg1"/>
              </a:buClr>
              <a:buFont typeface="+mj-lt"/>
              <a:buAutoNum type="arabicPeriod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de-DE" sz="1800" b="1" dirty="0">
                <a:solidFill>
                  <a:prstClr val="white"/>
                </a:solidFill>
                <a:latin typeface="+mn-lt"/>
              </a:rPr>
              <a:t>Kompetenzen / Arbeitsfelder</a:t>
            </a:r>
          </a:p>
          <a:p>
            <a:pPr marL="0" marR="0" lvl="1" indent="0" algn="l" defTabSz="914400" rtl="0" eaLnBrk="1" fontAlgn="auto" latinLnBrk="0" hangingPunct="1">
              <a:lnSpc>
                <a:spcPts val="1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</a:rPr>
              <a:t>—</a:t>
            </a:r>
          </a:p>
          <a:p>
            <a:pPr lvl="3">
              <a:buClr>
                <a:prstClr val="white"/>
              </a:buClr>
              <a:defRPr/>
            </a:pPr>
            <a:r>
              <a:rPr lang="de-DE" dirty="0">
                <a:solidFill>
                  <a:prstClr val="white"/>
                </a:solidFill>
              </a:rPr>
              <a:t>Voranalytische Probenvorbereitung</a:t>
            </a:r>
          </a:p>
          <a:p>
            <a:pPr lvl="3">
              <a:buClr>
                <a:prstClr val="white"/>
              </a:buClr>
              <a:defRPr/>
            </a:pPr>
            <a:r>
              <a:rPr lang="de-DE" dirty="0">
                <a:solidFill>
                  <a:prstClr val="white"/>
                </a:solidFill>
              </a:rPr>
              <a:t>Integrierte Diagnostik &amp; Point-</a:t>
            </a:r>
            <a:r>
              <a:rPr lang="de-DE" dirty="0" err="1">
                <a:solidFill>
                  <a:prstClr val="white"/>
                </a:solidFill>
              </a:rPr>
              <a:t>of</a:t>
            </a:r>
            <a:r>
              <a:rPr lang="de-DE" dirty="0">
                <a:solidFill>
                  <a:prstClr val="white"/>
                </a:solidFill>
              </a:rPr>
              <a:t>-Care Tests</a:t>
            </a:r>
          </a:p>
          <a:p>
            <a:pPr lvl="3">
              <a:buClr>
                <a:prstClr val="white"/>
              </a:buClr>
              <a:defRPr/>
            </a:pPr>
            <a:r>
              <a:rPr lang="de-DE" dirty="0">
                <a:solidFill>
                  <a:prstClr val="white"/>
                </a:solidFill>
              </a:rPr>
              <a:t>Medizinische Diagnostik</a:t>
            </a:r>
          </a:p>
          <a:p>
            <a:pPr lvl="3">
              <a:buClr>
                <a:prstClr val="white"/>
              </a:buClr>
              <a:defRPr/>
            </a:pPr>
            <a:r>
              <a:rPr lang="de-DE" dirty="0">
                <a:solidFill>
                  <a:prstClr val="white"/>
                </a:solidFill>
              </a:rPr>
              <a:t>Umwelt-, Lebensmittel- und Getränkeanalytik</a:t>
            </a:r>
          </a:p>
          <a:p>
            <a:pPr marL="0" lvl="3" indent="0">
              <a:buClr>
                <a:prstClr val="white"/>
              </a:buClr>
              <a:buNone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marL="0" marR="0" lvl="3" indent="0" algn="l" defTabSz="914400" rtl="0" eaLnBrk="1" fontAlgn="auto" latinLnBrk="0" hangingPunct="1">
              <a:lnSpc>
                <a:spcPts val="196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de-DE" sz="1800" b="1" dirty="0">
                <a:solidFill>
                  <a:prstClr val="white"/>
                </a:solidFill>
              </a:rPr>
              <a:t>Das bieten wir</a:t>
            </a:r>
          </a:p>
          <a:p>
            <a:pPr lvl="1">
              <a:defRPr/>
            </a:pPr>
            <a:r>
              <a:rPr lang="de-DE" sz="1600" dirty="0">
                <a:solidFill>
                  <a:prstClr val="white"/>
                </a:solidFill>
                <a:latin typeface="+mn-lt"/>
              </a:rPr>
              <a:t>—</a:t>
            </a:r>
          </a:p>
          <a:p>
            <a:pPr lvl="3">
              <a:buClr>
                <a:prstClr val="white"/>
              </a:buClr>
              <a:defRPr/>
            </a:pPr>
            <a:r>
              <a:rPr lang="de-DE" dirty="0">
                <a:solidFill>
                  <a:prstClr val="white"/>
                </a:solidFill>
              </a:rPr>
              <a:t>Entwicklung und technische Integration der Probenvorbereitung in Testsysteme:</a:t>
            </a:r>
          </a:p>
          <a:p>
            <a:pPr lvl="4">
              <a:buClr>
                <a:prstClr val="white"/>
              </a:buClr>
              <a:buFont typeface="Symbol" panose="05050102010706020507" pitchFamily="18" charset="2"/>
              <a:buChar char="-"/>
              <a:defRPr/>
            </a:pPr>
            <a:r>
              <a:rPr lang="de-DE" dirty="0">
                <a:solidFill>
                  <a:prstClr val="white"/>
                </a:solidFill>
              </a:rPr>
              <a:t>Zielisolierung und -anreicherung</a:t>
            </a:r>
          </a:p>
          <a:p>
            <a:pPr lvl="4">
              <a:buClr>
                <a:prstClr val="white"/>
              </a:buClr>
              <a:buFont typeface="Symbol" panose="05050102010706020507" pitchFamily="18" charset="2"/>
              <a:buChar char="-"/>
              <a:defRPr/>
            </a:pPr>
            <a:r>
              <a:rPr lang="de-DE" dirty="0" err="1">
                <a:solidFill>
                  <a:prstClr val="white"/>
                </a:solidFill>
              </a:rPr>
              <a:t>Lysetechniken</a:t>
            </a:r>
            <a:r>
              <a:rPr lang="de-DE" dirty="0">
                <a:solidFill>
                  <a:prstClr val="white"/>
                </a:solidFill>
              </a:rPr>
              <a:t> für Zellen und Viren</a:t>
            </a:r>
          </a:p>
          <a:p>
            <a:pPr lvl="4">
              <a:buClr>
                <a:prstClr val="white"/>
              </a:buClr>
              <a:buFont typeface="Symbol" panose="05050102010706020507" pitchFamily="18" charset="2"/>
              <a:buChar char="-"/>
              <a:defRPr/>
            </a:pPr>
            <a:r>
              <a:rPr lang="de-DE" dirty="0">
                <a:solidFill>
                  <a:prstClr val="white"/>
                </a:solidFill>
              </a:rPr>
              <a:t>Inaktivierung von Inhibitoren</a:t>
            </a:r>
          </a:p>
          <a:p>
            <a:pPr lvl="3">
              <a:buClr>
                <a:prstClr val="white"/>
              </a:buClr>
              <a:defRPr/>
            </a:pPr>
            <a:r>
              <a:rPr lang="de-DE" dirty="0">
                <a:solidFill>
                  <a:prstClr val="white"/>
                </a:solidFill>
              </a:rPr>
              <a:t>Entwicklung und Integration von benutzerfreundlichen </a:t>
            </a:r>
            <a:r>
              <a:rPr lang="de-DE" dirty="0" err="1">
                <a:solidFill>
                  <a:prstClr val="white"/>
                </a:solidFill>
              </a:rPr>
              <a:t>Assays</a:t>
            </a:r>
            <a:endParaRPr lang="de-DE" dirty="0">
              <a:solidFill>
                <a:prstClr val="white"/>
              </a:solidFill>
            </a:endParaRPr>
          </a:p>
          <a:p>
            <a:pPr lvl="3">
              <a:buClr>
                <a:prstClr val="white"/>
              </a:buClr>
              <a:defRPr/>
            </a:pPr>
            <a:r>
              <a:rPr lang="de-DE" dirty="0">
                <a:solidFill>
                  <a:prstClr val="white"/>
                </a:solidFill>
              </a:rPr>
              <a:t>Innovative Ansätze zur Assay-Integration</a:t>
            </a:r>
          </a:p>
          <a:p>
            <a:pPr marL="0" lvl="3" indent="0">
              <a:buClr>
                <a:prstClr val="white"/>
              </a:buClr>
              <a:buNone/>
              <a:defRPr/>
            </a:pPr>
            <a:endParaRPr lang="en-US" dirty="0">
              <a:solidFill>
                <a:prstClr val="white"/>
              </a:solidFill>
            </a:endParaRPr>
          </a:p>
          <a:p>
            <a:pPr marL="0" marR="0" lvl="3" indent="0" algn="l" defTabSz="914400" rtl="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A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  <a:p>
            <a:pPr marL="0" marR="0" lvl="3" indent="0" algn="l" defTabSz="914400" rtl="0" eaLnBrk="1" fontAlgn="auto" latinLnBrk="0" hangingPunct="1">
              <a:lnSpc>
                <a:spcPts val="196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Contact</a:t>
            </a:r>
          </a:p>
          <a:p>
            <a:pPr marL="0" lvl="3" indent="0">
              <a:buClr>
                <a:prstClr val="white"/>
              </a:buClr>
              <a:buNone/>
              <a:defRPr/>
            </a:pPr>
            <a:r>
              <a:rPr lang="en-US" dirty="0">
                <a:solidFill>
                  <a:prstClr val="white"/>
                </a:solidFill>
              </a:rPr>
              <a:t>XXXX</a:t>
            </a:r>
          </a:p>
          <a:p>
            <a:pPr marL="0" lvl="3" indent="0">
              <a:buClr>
                <a:prstClr val="white"/>
              </a:buClr>
              <a:buNone/>
              <a:defRPr/>
            </a:pPr>
            <a:r>
              <a:rPr lang="en-US" dirty="0" err="1">
                <a:solidFill>
                  <a:prstClr val="white"/>
                </a:solidFill>
              </a:rPr>
              <a:t>Abteilung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Diagnostik</a:t>
            </a:r>
            <a:endParaRPr lang="en-US" dirty="0">
              <a:solidFill>
                <a:prstClr val="white"/>
              </a:solidFill>
            </a:endParaRPr>
          </a:p>
          <a:p>
            <a:pPr marL="0" lvl="3" indent="0">
              <a:buClr>
                <a:prstClr val="white"/>
              </a:buClr>
              <a:buNone/>
              <a:defRPr/>
            </a:pPr>
            <a:r>
              <a:rPr lang="en-US" dirty="0">
                <a:solidFill>
                  <a:prstClr val="white"/>
                </a:solidFill>
              </a:rPr>
              <a:t>T.: </a:t>
            </a:r>
            <a:r>
              <a:rPr lang="en-US" dirty="0" err="1">
                <a:solidFill>
                  <a:prstClr val="white"/>
                </a:solidFill>
              </a:rPr>
              <a:t>xxxx</a:t>
            </a:r>
            <a:endParaRPr lang="en-US" dirty="0">
              <a:solidFill>
                <a:prstClr val="white"/>
              </a:solidFill>
            </a:endParaRPr>
          </a:p>
          <a:p>
            <a:pPr marL="0" lvl="3" indent="0">
              <a:buClr>
                <a:prstClr val="white"/>
              </a:buClr>
              <a:buNone/>
              <a:defRPr/>
            </a:pPr>
            <a:r>
              <a:rPr lang="en-US" dirty="0">
                <a:solidFill>
                  <a:prstClr val="white"/>
                </a:solidFill>
              </a:rPr>
              <a:t>M.: XXXX</a:t>
            </a:r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2240E281-773C-511C-8DDF-4D0F5439789B}"/>
              </a:ext>
            </a:extLst>
          </p:cNvPr>
          <p:cNvSpPr txBox="1">
            <a:spLocks/>
          </p:cNvSpPr>
          <p:nvPr/>
        </p:nvSpPr>
        <p:spPr bwMode="gray">
          <a:xfrm>
            <a:off x="394077" y="-6788"/>
            <a:ext cx="5437188" cy="661720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400" b="0" kern="1200">
                <a:solidFill>
                  <a:schemeClr val="accent2"/>
                </a:solidFill>
                <a:latin typeface="Frutiger LT Com 65 Bold" panose="020B0803030504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rgbClr val="005B7F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Fraunhofer IZI </a:t>
            </a:r>
          </a:p>
          <a:p>
            <a:pPr lvl="0">
              <a:spcBef>
                <a:spcPts val="0"/>
              </a:spcBef>
              <a:spcAft>
                <a:spcPts val="1900"/>
              </a:spcAft>
              <a:defRPr/>
            </a:pPr>
            <a:r>
              <a:rPr lang="de-DE" sz="1600" dirty="0">
                <a:solidFill>
                  <a:srgbClr val="005B7F"/>
                </a:solidFill>
                <a:latin typeface="+mn-lt"/>
              </a:rPr>
              <a:t>Probenvorbereitung &amp; integrierte </a:t>
            </a:r>
            <a:r>
              <a:rPr lang="de-DE" sz="1600" dirty="0" err="1">
                <a:solidFill>
                  <a:srgbClr val="005B7F"/>
                </a:solidFill>
                <a:latin typeface="+mn-lt"/>
              </a:rPr>
              <a:t>Assays</a:t>
            </a:r>
            <a:endParaRPr lang="de-DE" sz="1600" dirty="0">
              <a:solidFill>
                <a:srgbClr val="005B7F"/>
              </a:solidFill>
              <a:latin typeface="+mn-lt"/>
            </a:endParaRPr>
          </a:p>
        </p:txBody>
      </p:sp>
      <p:pic>
        <p:nvPicPr>
          <p:cNvPr id="1026" name="Picture 2" descr="Fraunhofer">
            <a:extLst>
              <a:ext uri="{FF2B5EF4-FFF2-40B4-BE49-F238E27FC236}">
                <a16:creationId xmlns:a16="http://schemas.microsoft.com/office/drawing/2014/main" id="{6A6F0F6B-3507-892D-A591-9C492A02D2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" t="11193" r="41836"/>
          <a:stretch/>
        </p:blipFill>
        <p:spPr bwMode="auto">
          <a:xfrm>
            <a:off x="3927890" y="826452"/>
            <a:ext cx="1936369" cy="586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18A737A-75EB-4D39-95E4-61B34E31CA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76" r="14441" b="2950"/>
          <a:stretch/>
        </p:blipFill>
        <p:spPr>
          <a:xfrm>
            <a:off x="3718649" y="4975794"/>
            <a:ext cx="2112616" cy="1859557"/>
          </a:xfrm>
          <a:prstGeom prst="rect">
            <a:avLst/>
          </a:prstGeom>
        </p:spPr>
      </p:pic>
      <p:graphicFrame>
        <p:nvGraphicFramePr>
          <p:cNvPr id="20" name="Tabelle 12">
            <a:extLst>
              <a:ext uri="{FF2B5EF4-FFF2-40B4-BE49-F238E27FC236}">
                <a16:creationId xmlns:a16="http://schemas.microsoft.com/office/drawing/2014/main" id="{AA816267-3D11-43BD-B011-3D2B18A6697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548625" y="3343958"/>
          <a:ext cx="5180564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0564">
                  <a:extLst>
                    <a:ext uri="{9D8B030D-6E8A-4147-A177-3AD203B41FA5}">
                      <a16:colId xmlns:a16="http://schemas.microsoft.com/office/drawing/2014/main" val="1444508350"/>
                    </a:ext>
                  </a:extLst>
                </a:gridCol>
              </a:tblGrid>
              <a:tr h="1680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effectLst/>
                        </a:rPr>
                        <a:t>Kompetenzbereiche (zutreffendes bitte ankreuzen):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de-DE" dirty="0"/>
                    </a:p>
                  </a:txBody>
                  <a:tcPr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955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   X     </a:t>
                      </a:r>
                      <a:r>
                        <a:rPr lang="de-DE" sz="1800" b="1" u="sng" dirty="0"/>
                        <a:t>Design POCT-Systeme</a:t>
                      </a:r>
                    </a:p>
                  </a:txBody>
                  <a:tcPr>
                    <a:solidFill>
                      <a:srgbClr val="006666">
                        <a:alpha val="4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3580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        </a:t>
                      </a:r>
                      <a:r>
                        <a:rPr lang="de-DE" sz="1800" b="1" u="sng" dirty="0"/>
                        <a:t>Anwender &amp; Bedarfsträger</a:t>
                      </a:r>
                    </a:p>
                  </a:txBody>
                  <a:tcPr>
                    <a:solidFill>
                      <a:srgbClr val="006666">
                        <a:alpha val="2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2224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        </a:t>
                      </a:r>
                      <a:r>
                        <a:rPr lang="de-DE" sz="1800" b="1" u="sng" dirty="0"/>
                        <a:t>Elektronik &amp; Signalverarbeitung</a:t>
                      </a:r>
                    </a:p>
                  </a:txBody>
                  <a:tcPr>
                    <a:solidFill>
                      <a:srgbClr val="006666">
                        <a:alpha val="4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5733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        </a:t>
                      </a:r>
                      <a:r>
                        <a:rPr lang="de-DE" sz="1800" b="1" u="sng" dirty="0"/>
                        <a:t>Werkzeugbau &amp; Formenbau</a:t>
                      </a:r>
                    </a:p>
                  </a:txBody>
                  <a:tcPr>
                    <a:solidFill>
                      <a:srgbClr val="006666">
                        <a:alpha val="2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134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defTabSz="1219169">
                        <a:defRPr sz="3400">
                          <a:latin typeface="Frutiger 45 Light"/>
                          <a:ea typeface="Frutiger 45 Light"/>
                          <a:cs typeface="Frutiger 45 Light"/>
                          <a:sym typeface="Frutiger 45 Light"/>
                        </a:defRPr>
                      </a:pPr>
                      <a:r>
                        <a:rPr lang="de-DE" sz="1800" b="1" u="none" dirty="0"/>
                        <a:t>        </a:t>
                      </a:r>
                      <a:r>
                        <a:rPr lang="de-DE" sz="1800" b="1" u="sng" dirty="0"/>
                        <a:t>Technologien &amp; Fertigungstechnik</a:t>
                      </a:r>
                    </a:p>
                  </a:txBody>
                  <a:tcPr>
                    <a:solidFill>
                      <a:srgbClr val="006666">
                        <a:alpha val="4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5908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        </a:t>
                      </a:r>
                      <a:r>
                        <a:rPr lang="de-DE" sz="1800" b="1" u="sng" dirty="0"/>
                        <a:t>Bildungsträger (F&amp;E)</a:t>
                      </a:r>
                    </a:p>
                  </a:txBody>
                  <a:tcPr>
                    <a:solidFill>
                      <a:srgbClr val="006666">
                        <a:alpha val="2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996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u="none" dirty="0"/>
                        <a:t>        </a:t>
                      </a:r>
                      <a:r>
                        <a:rPr lang="de-DE" sz="1800" b="1" u="sng" dirty="0"/>
                        <a:t>Gesellschaft &amp; Vernetzung</a:t>
                      </a:r>
                    </a:p>
                  </a:txBody>
                  <a:tcPr>
                    <a:solidFill>
                      <a:srgbClr val="006666">
                        <a:alpha val="4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860235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F261DB16-B1D7-4784-A0CC-87C3E9514571}"/>
              </a:ext>
            </a:extLst>
          </p:cNvPr>
          <p:cNvSpPr txBox="1"/>
          <p:nvPr/>
        </p:nvSpPr>
        <p:spPr>
          <a:xfrm>
            <a:off x="6664749" y="457120"/>
            <a:ext cx="50644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600" b="1" dirty="0">
                <a:solidFill>
                  <a:srgbClr val="FF0000"/>
                </a:solidFill>
              </a:rPr>
              <a:t>Beispielseite</a:t>
            </a:r>
          </a:p>
        </p:txBody>
      </p:sp>
    </p:spTree>
    <p:extLst>
      <p:ext uri="{BB962C8B-B14F-4D97-AF65-F5344CB8AC3E}">
        <p14:creationId xmlns:p14="http://schemas.microsoft.com/office/powerpoint/2010/main" val="1776366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227</Words>
  <Application>Microsoft Office PowerPoint</Application>
  <PresentationFormat>Breitbild</PresentationFormat>
  <Paragraphs>69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10" baseType="lpstr">
      <vt:lpstr>Symbol</vt:lpstr>
      <vt:lpstr>Calibri</vt:lpstr>
      <vt:lpstr>Arial</vt:lpstr>
      <vt:lpstr>Frutiger 45 Light</vt:lpstr>
      <vt:lpstr>Times New Roman</vt:lpstr>
      <vt:lpstr>Wingdings</vt:lpstr>
      <vt:lpstr>Calibri Light</vt:lpstr>
      <vt:lpstr>Office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Kuhlmeier, Dirk</dc:creator>
  <cp:lastModifiedBy>Grunert, Michaela</cp:lastModifiedBy>
  <cp:revision>27</cp:revision>
  <dcterms:created xsi:type="dcterms:W3CDTF">2022-09-07T12:05:21Z</dcterms:created>
  <dcterms:modified xsi:type="dcterms:W3CDTF">2022-11-04T09:27:39Z</dcterms:modified>
</cp:coreProperties>
</file>